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89" r:id="rId3"/>
    <p:sldId id="290" r:id="rId4"/>
    <p:sldId id="291" r:id="rId5"/>
    <p:sldId id="292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12" r:id="rId15"/>
    <p:sldId id="304" r:id="rId16"/>
    <p:sldId id="305" r:id="rId17"/>
    <p:sldId id="303" r:id="rId18"/>
    <p:sldId id="306" r:id="rId19"/>
    <p:sldId id="307" r:id="rId20"/>
    <p:sldId id="308" r:id="rId21"/>
    <p:sldId id="309" r:id="rId22"/>
    <p:sldId id="310" r:id="rId23"/>
    <p:sldId id="313" r:id="rId24"/>
    <p:sldId id="31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4E599-5067-466D-AC67-A12BD0893A00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74FB8-7FED-4809-AFF6-E5473ADD1D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07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74FB8-7FED-4809-AFF6-E5473ADD1D5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61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74FB8-7FED-4809-AFF6-E5473ADD1D5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7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65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448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18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09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39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20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67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1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48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7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7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CBA37-86DE-45B7-8920-4C4A76563782}" type="datetimeFigureOut">
              <a:rPr lang="zh-CN" altLang="en-US" smtClean="0"/>
              <a:t>2019/7/15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86F09-2AA5-4DE9-B389-E204F2EA5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35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34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B8XvEBVgZQ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179" y="3055208"/>
            <a:ext cx="2643793" cy="34888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1" t="6970" r="22332" b="9033"/>
          <a:stretch/>
        </p:blipFill>
        <p:spPr>
          <a:xfrm>
            <a:off x="7670041" y="3055208"/>
            <a:ext cx="3466531" cy="32891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925420"/>
            <a:ext cx="8245004" cy="144655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altLang="zh-CN" sz="4400" b="1" dirty="0" smtClean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Autonomous Vehicle </a:t>
            </a:r>
          </a:p>
          <a:p>
            <a:pPr algn="ctr"/>
            <a:r>
              <a:rPr lang="en-GB" altLang="zh-CN" sz="4400" b="1" dirty="0" smtClean="0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rPr>
              <a:t>with 2D Mapping </a:t>
            </a:r>
            <a:endParaRPr lang="zh-CN" altLang="en-US" sz="4400" b="1" dirty="0">
              <a:solidFill>
                <a:schemeClr val="bg1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42" y="3430922"/>
            <a:ext cx="2069875" cy="27598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03004" y="2371970"/>
            <a:ext cx="214200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err="1" smtClean="0">
                <a:solidFill>
                  <a:schemeClr val="bg1">
                    <a:lumMod val="95000"/>
                  </a:schemeClr>
                </a:solidFill>
              </a:rPr>
              <a:t>Zixiang</a:t>
            </a:r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 Lu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0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 smtClean="0"/>
              <a:t>Design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2983878" y="1595157"/>
            <a:ext cx="3977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Statically mapping obstacles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96879" y="1595157"/>
            <a:ext cx="132819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Step 2: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89" y="2513994"/>
            <a:ext cx="3970157" cy="37768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188" y="2698636"/>
            <a:ext cx="2308041" cy="625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512" y="2603102"/>
            <a:ext cx="4362477" cy="35001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162" y="4962313"/>
            <a:ext cx="3522102" cy="64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 smtClean="0"/>
              <a:t>Design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2929286" y="1595157"/>
            <a:ext cx="3977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Logging vehicle position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96879" y="1595157"/>
            <a:ext cx="132819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Step 3: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8456" t="18383" b="31711"/>
          <a:stretch/>
        </p:blipFill>
        <p:spPr>
          <a:xfrm>
            <a:off x="6027944" y="2513994"/>
            <a:ext cx="4735775" cy="35083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4211" t="14585" b="38187"/>
          <a:stretch/>
        </p:blipFill>
        <p:spPr>
          <a:xfrm>
            <a:off x="1835931" y="2277138"/>
            <a:ext cx="3979547" cy="32754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286" y="5552546"/>
            <a:ext cx="1792839" cy="57690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08" y="5413240"/>
            <a:ext cx="4717204" cy="8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 smtClean="0"/>
              <a:t>Design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3215890" y="1595157"/>
            <a:ext cx="3977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Converting coordinate systems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96879" y="1595157"/>
            <a:ext cx="132819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Step 4: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0653"/>
          <a:stretch/>
        </p:blipFill>
        <p:spPr>
          <a:xfrm>
            <a:off x="1996879" y="2168425"/>
            <a:ext cx="7215360" cy="47577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652" y="2954978"/>
            <a:ext cx="1766017" cy="355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552" y="5897162"/>
            <a:ext cx="4247388" cy="6401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405" y="3132691"/>
            <a:ext cx="4979741" cy="5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0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 smtClean="0"/>
              <a:t>Design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3024821" y="1595157"/>
            <a:ext cx="2666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Route planning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96879" y="1595157"/>
            <a:ext cx="132819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Step 5: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97" y="2071884"/>
            <a:ext cx="4543393" cy="4672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8111290" y="2250480"/>
            <a:ext cx="1203271" cy="1168183"/>
            <a:chOff x="8557147" y="1337480"/>
            <a:chExt cx="1746914" cy="1695973"/>
          </a:xfrm>
        </p:grpSpPr>
        <p:sp>
          <p:nvSpPr>
            <p:cNvPr id="10" name="任意多边形 9"/>
            <p:cNvSpPr/>
            <p:nvPr/>
          </p:nvSpPr>
          <p:spPr>
            <a:xfrm rot="16200000">
              <a:off x="8582617" y="1312010"/>
              <a:ext cx="1695973" cy="1746914"/>
            </a:xfrm>
            <a:custGeom>
              <a:avLst/>
              <a:gdLst>
                <a:gd name="connsiteX0" fmla="*/ 0 w 2019869"/>
                <a:gd name="connsiteY0" fmla="*/ 0 h 1746914"/>
                <a:gd name="connsiteX1" fmla="*/ 2019869 w 2019869"/>
                <a:gd name="connsiteY1" fmla="*/ 0 h 1746914"/>
                <a:gd name="connsiteX2" fmla="*/ 2019869 w 2019869"/>
                <a:gd name="connsiteY2" fmla="*/ 1746914 h 174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9869" h="1746914">
                  <a:moveTo>
                    <a:pt x="0" y="0"/>
                  </a:moveTo>
                  <a:lnTo>
                    <a:pt x="2019869" y="0"/>
                  </a:lnTo>
                  <a:lnTo>
                    <a:pt x="2019869" y="1746914"/>
                  </a:lnTo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094467" y="1871320"/>
              <a:ext cx="672271" cy="575623"/>
            </a:xfrm>
            <a:prstGeom prst="rect">
              <a:avLst/>
            </a:prstGeom>
            <a:noFill/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9430602" y="2159131"/>
              <a:ext cx="764276" cy="764276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8107895" y="3871402"/>
            <a:ext cx="1405383" cy="1073163"/>
            <a:chOff x="8454787" y="4468551"/>
            <a:chExt cx="2040341" cy="1558023"/>
          </a:xfrm>
        </p:grpSpPr>
        <p:sp>
          <p:nvSpPr>
            <p:cNvPr id="15" name="任意多边形 14"/>
            <p:cNvSpPr/>
            <p:nvPr/>
          </p:nvSpPr>
          <p:spPr>
            <a:xfrm>
              <a:off x="8454787" y="4468551"/>
              <a:ext cx="1951630" cy="1558023"/>
            </a:xfrm>
            <a:custGeom>
              <a:avLst/>
              <a:gdLst>
                <a:gd name="connsiteX0" fmla="*/ 1569493 w 1624084"/>
                <a:gd name="connsiteY0" fmla="*/ 0 h 1296537"/>
                <a:gd name="connsiteX1" fmla="*/ 0 w 1624084"/>
                <a:gd name="connsiteY1" fmla="*/ 0 h 1296537"/>
                <a:gd name="connsiteX2" fmla="*/ 0 w 1624084"/>
                <a:gd name="connsiteY2" fmla="*/ 1296537 h 1296537"/>
                <a:gd name="connsiteX3" fmla="*/ 1624084 w 1624084"/>
                <a:gd name="connsiteY3" fmla="*/ 1296537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084" h="1296537">
                  <a:moveTo>
                    <a:pt x="1569493" y="0"/>
                  </a:moveTo>
                  <a:lnTo>
                    <a:pt x="0" y="0"/>
                  </a:lnTo>
                  <a:lnTo>
                    <a:pt x="0" y="1296537"/>
                  </a:lnTo>
                  <a:lnTo>
                    <a:pt x="1624084" y="1296537"/>
                  </a:lnTo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964813" y="4959752"/>
              <a:ext cx="672271" cy="575623"/>
            </a:xfrm>
            <a:prstGeom prst="rect">
              <a:avLst/>
            </a:prstGeom>
            <a:noFill/>
          </p:spPr>
        </p:pic>
        <p:cxnSp>
          <p:nvCxnSpPr>
            <p:cNvPr id="17" name="直接箭头连接符 16"/>
            <p:cNvCxnSpPr/>
            <p:nvPr/>
          </p:nvCxnSpPr>
          <p:spPr>
            <a:xfrm>
              <a:off x="9314595" y="5247563"/>
              <a:ext cx="118053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8106766" y="5397304"/>
            <a:ext cx="2265533" cy="1081064"/>
            <a:chOff x="8352426" y="5076966"/>
            <a:chExt cx="3289110" cy="1569493"/>
          </a:xfrm>
        </p:grpSpPr>
        <p:grpSp>
          <p:nvGrpSpPr>
            <p:cNvPr id="19" name="组合 18"/>
            <p:cNvGrpSpPr/>
            <p:nvPr/>
          </p:nvGrpSpPr>
          <p:grpSpPr>
            <a:xfrm>
              <a:off x="8787943" y="5312025"/>
              <a:ext cx="1202215" cy="972136"/>
              <a:chOff x="9013137" y="4611563"/>
              <a:chExt cx="1202215" cy="972136"/>
            </a:xfrm>
          </p:grpSpPr>
          <p:pic>
            <p:nvPicPr>
              <p:cNvPr id="21" name="图片 20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8964813" y="4959752"/>
                <a:ext cx="672271" cy="575623"/>
              </a:xfrm>
              <a:prstGeom prst="rect">
                <a:avLst/>
              </a:prstGeom>
              <a:noFill/>
            </p:spPr>
          </p:pic>
          <p:cxnSp>
            <p:nvCxnSpPr>
              <p:cNvPr id="22" name="直接箭头连接符 21"/>
              <p:cNvCxnSpPr/>
              <p:nvPr/>
            </p:nvCxnSpPr>
            <p:spPr>
              <a:xfrm flipV="1">
                <a:off x="9314595" y="4611563"/>
                <a:ext cx="900757" cy="63600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任意多边形 19"/>
            <p:cNvSpPr/>
            <p:nvPr/>
          </p:nvSpPr>
          <p:spPr>
            <a:xfrm>
              <a:off x="8352426" y="5076966"/>
              <a:ext cx="3289110" cy="1569493"/>
            </a:xfrm>
            <a:custGeom>
              <a:avLst/>
              <a:gdLst>
                <a:gd name="connsiteX0" fmla="*/ 941695 w 3289110"/>
                <a:gd name="connsiteY0" fmla="*/ 0 h 1446662"/>
                <a:gd name="connsiteX1" fmla="*/ 0 w 3289110"/>
                <a:gd name="connsiteY1" fmla="*/ 0 h 1446662"/>
                <a:gd name="connsiteX2" fmla="*/ 0 w 3289110"/>
                <a:gd name="connsiteY2" fmla="*/ 1446662 h 1446662"/>
                <a:gd name="connsiteX3" fmla="*/ 3289110 w 3289110"/>
                <a:gd name="connsiteY3" fmla="*/ 1446662 h 1446662"/>
                <a:gd name="connsiteX4" fmla="*/ 3289110 w 3289110"/>
                <a:gd name="connsiteY4" fmla="*/ 54591 h 144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9110" h="1446662">
                  <a:moveTo>
                    <a:pt x="941695" y="0"/>
                  </a:moveTo>
                  <a:lnTo>
                    <a:pt x="0" y="0"/>
                  </a:lnTo>
                  <a:lnTo>
                    <a:pt x="0" y="1446662"/>
                  </a:lnTo>
                  <a:lnTo>
                    <a:pt x="3289110" y="1446662"/>
                  </a:lnTo>
                  <a:lnTo>
                    <a:pt x="3289110" y="54591"/>
                  </a:lnTo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11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sz="3200" dirty="0" smtClean="0"/>
              <a:t>Implementation</a:t>
            </a:r>
            <a:endParaRPr lang="zh-CN" altLang="en-US" sz="3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29" y="2572958"/>
            <a:ext cx="2154246" cy="1618078"/>
          </a:xfrm>
          <a:prstGeom prst="snip2DiagRect">
            <a:avLst/>
          </a:prstGeom>
        </p:spPr>
      </p:pic>
      <p:pic>
        <p:nvPicPr>
          <p:cNvPr id="13" name="图片 12" descr="https://statics3.seeedstudio.com/seeed/img/2016-09/kIyY21sbC6ct7JYzCWf1mAPs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r="12037"/>
          <a:stretch/>
        </p:blipFill>
        <p:spPr bwMode="auto">
          <a:xfrm>
            <a:off x="3208107" y="4233616"/>
            <a:ext cx="1609290" cy="1588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2782245" y="1527939"/>
            <a:ext cx="246101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Ultrasonic Radar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657065" y="3788982"/>
            <a:ext cx="1034183" cy="60109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9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sz="3200" dirty="0" smtClean="0"/>
              <a:t>Implementation</a:t>
            </a:r>
            <a:endParaRPr lang="zh-CN" altLang="en-US" sz="3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29" y="2572958"/>
            <a:ext cx="2154246" cy="1618078"/>
          </a:xfrm>
          <a:prstGeom prst="snip2DiagRect">
            <a:avLst/>
          </a:prstGeom>
        </p:spPr>
      </p:pic>
      <p:pic>
        <p:nvPicPr>
          <p:cNvPr id="13" name="图片 12" descr="https://statics3.seeedstudio.com/seeed/img/2016-09/kIyY21sbC6ct7JYzCWf1mAPs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r="12037"/>
          <a:stretch/>
        </p:blipFill>
        <p:spPr bwMode="auto">
          <a:xfrm>
            <a:off x="3208107" y="4233616"/>
            <a:ext cx="1609290" cy="1588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2782245" y="1527939"/>
            <a:ext cx="246101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Ultrasonic Radar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54" y="2656018"/>
            <a:ext cx="3494303" cy="262072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右箭头 7"/>
          <p:cNvSpPr/>
          <p:nvPr/>
        </p:nvSpPr>
        <p:spPr>
          <a:xfrm>
            <a:off x="5657065" y="3788982"/>
            <a:ext cx="1034183" cy="60109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9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sz="3200" dirty="0" smtClean="0"/>
              <a:t>Implementation</a:t>
            </a:r>
            <a:endParaRPr lang="zh-CN" altLang="en-US" sz="3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2782245" y="1527939"/>
            <a:ext cx="246101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Wheel Odometer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图片 5" descr="https://statics3.seeedstudio.com/seeed/img/2017-01/arQjtdnwxzAdtFo9s4zvmbEJ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1765" r="17059" b="16471"/>
          <a:stretch/>
        </p:blipFill>
        <p:spPr bwMode="auto">
          <a:xfrm>
            <a:off x="3402818" y="4494325"/>
            <a:ext cx="1533593" cy="12632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2" t="8540" r="15416" b="15791"/>
          <a:stretch/>
        </p:blipFill>
        <p:spPr>
          <a:xfrm rot="5400000" flipV="1">
            <a:off x="3310174" y="2700106"/>
            <a:ext cx="1801505" cy="14509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81" y="2756848"/>
            <a:ext cx="3293661" cy="247024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右箭头 6"/>
          <p:cNvSpPr/>
          <p:nvPr/>
        </p:nvSpPr>
        <p:spPr>
          <a:xfrm>
            <a:off x="5610145" y="3691425"/>
            <a:ext cx="1034183" cy="60109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2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https://statics3.seeedstudio.com/images/product/3pa1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37" y="2771563"/>
            <a:ext cx="3049037" cy="251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3" t="4320" r="17088"/>
          <a:stretch/>
        </p:blipFill>
        <p:spPr>
          <a:xfrm>
            <a:off x="7970292" y="2111336"/>
            <a:ext cx="3944203" cy="4184533"/>
          </a:xfrm>
          <a:prstGeom prst="snip2DiagRect">
            <a:avLst>
              <a:gd name="adj1" fmla="val 36851"/>
              <a:gd name="adj2" fmla="val 50000"/>
            </a:avLst>
          </a:prstGeom>
        </p:spPr>
      </p:pic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sz="3200" dirty="0" smtClean="0"/>
              <a:t>Implementation</a:t>
            </a:r>
            <a:endParaRPr lang="zh-CN" altLang="en-US" sz="32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746" y="1522641"/>
            <a:ext cx="1855953" cy="132254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4985267"/>
            <a:ext cx="2192962" cy="1491214"/>
          </a:xfrm>
          <a:prstGeom prst="rect">
            <a:avLst/>
          </a:prstGeom>
        </p:spPr>
      </p:pic>
      <p:pic>
        <p:nvPicPr>
          <p:cNvPr id="25" name="图片 24" descr="https://statics3.seeedstudio.com/seeed/img/2016-09/kIyY21sbC6ct7JYzCWf1mAPs.jp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r="12037"/>
          <a:stretch/>
        </p:blipFill>
        <p:spPr bwMode="auto">
          <a:xfrm>
            <a:off x="1326292" y="3061456"/>
            <a:ext cx="1609290" cy="1588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图片 25" descr="https://statics3.seeedstudio.com/seeed/img/2017-01/arQjtdnwxzAdtFo9s4zvmbEJ.jpg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11765" r="17059" b="16471"/>
          <a:stretch/>
        </p:blipFill>
        <p:spPr bwMode="auto">
          <a:xfrm>
            <a:off x="2354779" y="5099230"/>
            <a:ext cx="1533593" cy="12632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0937" y="1374877"/>
            <a:ext cx="2154246" cy="1618078"/>
          </a:xfrm>
          <a:prstGeom prst="snip2DiagRect">
            <a:avLst/>
          </a:prstGeom>
        </p:spPr>
      </p:pic>
      <p:sp>
        <p:nvSpPr>
          <p:cNvPr id="28" name="右箭头 27"/>
          <p:cNvSpPr/>
          <p:nvPr/>
        </p:nvSpPr>
        <p:spPr>
          <a:xfrm>
            <a:off x="7031644" y="3602511"/>
            <a:ext cx="1034183" cy="60109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2002412">
            <a:off x="7133865" y="2320284"/>
            <a:ext cx="1034183" cy="60109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rot="19530788">
            <a:off x="7087758" y="4889814"/>
            <a:ext cx="1034183" cy="60109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5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sz="3200" dirty="0" smtClean="0"/>
              <a:t>Testing  </a:t>
            </a:r>
            <a:r>
              <a:rPr lang="en-US" altLang="zh-CN" sz="1800" dirty="0" smtClean="0"/>
              <a:t>&amp; </a:t>
            </a:r>
            <a:r>
              <a:rPr lang="en-US" altLang="zh-CN" sz="3200" dirty="0" smtClean="0"/>
              <a:t> Results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12486"/>
          <a:stretch/>
        </p:blipFill>
        <p:spPr>
          <a:xfrm>
            <a:off x="1947267" y="2578334"/>
            <a:ext cx="4303407" cy="321224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文本框 14"/>
          <p:cNvSpPr txBox="1"/>
          <p:nvPr/>
        </p:nvSpPr>
        <p:spPr>
          <a:xfrm>
            <a:off x="3161299" y="1791100"/>
            <a:ext cx="2666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Static mapping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37823" y="1791100"/>
            <a:ext cx="132819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Test </a:t>
            </a:r>
            <a:r>
              <a:rPr lang="en-GB" altLang="zh-CN" sz="20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6123"/>
          <a:stretch/>
        </p:blipFill>
        <p:spPr>
          <a:xfrm>
            <a:off x="6732823" y="2742106"/>
            <a:ext cx="3953746" cy="321225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398281" y="3053449"/>
            <a:ext cx="4276073" cy="2425794"/>
            <a:chOff x="455133" y="171450"/>
            <a:chExt cx="3264104" cy="1800225"/>
          </a:xfrm>
        </p:grpSpPr>
        <p:sp>
          <p:nvSpPr>
            <p:cNvPr id="21" name="矩形 20"/>
            <p:cNvSpPr/>
            <p:nvPr/>
          </p:nvSpPr>
          <p:spPr>
            <a:xfrm>
              <a:off x="455133" y="323638"/>
              <a:ext cx="1861722" cy="1561810"/>
            </a:xfrm>
            <a:prstGeom prst="rect">
              <a:avLst/>
            </a:prstGeom>
            <a:noFill/>
            <a:ln w="28575" cap="flat" cmpd="sng" algn="ctr">
              <a:solidFill>
                <a:srgbClr val="C00000">
                  <a:alpha val="62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mbria" panose="02040503050406030204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866900" y="171450"/>
              <a:ext cx="1852337" cy="1077783"/>
              <a:chOff x="0" y="171450"/>
              <a:chExt cx="1852337" cy="1077783"/>
            </a:xfrm>
          </p:grpSpPr>
          <p:sp>
            <p:nvSpPr>
              <p:cNvPr id="17" name="椭圆 16"/>
              <p:cNvSpPr/>
              <p:nvPr/>
            </p:nvSpPr>
            <p:spPr>
              <a:xfrm rot="2232719">
                <a:off x="0" y="171450"/>
                <a:ext cx="700174" cy="683198"/>
              </a:xfrm>
              <a:prstGeom prst="ellipse">
                <a:avLst/>
              </a:prstGeom>
              <a:solidFill>
                <a:sysClr val="window" lastClr="FFFFFF">
                  <a:lumMod val="65000"/>
                  <a:alpha val="64000"/>
                </a:sysClr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633479" y="744408"/>
                <a:ext cx="374167" cy="150624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9" name="文本框 658"/>
              <p:cNvSpPr txBox="1"/>
              <p:nvPr/>
            </p:nvSpPr>
            <p:spPr>
              <a:xfrm>
                <a:off x="1014376" y="744408"/>
                <a:ext cx="837961" cy="50482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Cambria" panose="02040503050406030204"/>
                    <a:ea typeface="黑体" panose="02010609060101010101" pitchFamily="49" charset="-122"/>
                    <a:cs typeface="Times New Roman" panose="02020603050405020304" pitchFamily="18" charset="0"/>
                  </a:rPr>
                  <a:t>imperfect at corners</a:t>
                </a:r>
                <a:endParaRPr kumimoji="0" lang="zh-CN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57250" y="1062885"/>
              <a:ext cx="1000125" cy="908790"/>
              <a:chOff x="0" y="-89640"/>
              <a:chExt cx="1000125" cy="90879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76200" y="647700"/>
                <a:ext cx="923925" cy="171450"/>
              </a:xfrm>
              <a:prstGeom prst="ellipse">
                <a:avLst/>
              </a:prstGeom>
              <a:solidFill>
                <a:sysClr val="window" lastClr="FFFFFF">
                  <a:lumMod val="65000"/>
                  <a:alpha val="64000"/>
                </a:sysClr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 flipH="1" flipV="1">
                <a:off x="457200" y="331564"/>
                <a:ext cx="114300" cy="28575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14" name="文本框 661"/>
              <p:cNvSpPr txBox="1"/>
              <p:nvPr/>
            </p:nvSpPr>
            <p:spPr>
              <a:xfrm>
                <a:off x="0" y="-89640"/>
                <a:ext cx="1000125" cy="4191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808080"/>
                    </a:solidFill>
                    <a:effectLst/>
                    <a:uLnTx/>
                    <a:uFillTx/>
                    <a:latin typeface="Cambria" panose="02040503050406030204"/>
                    <a:ea typeface="黑体" panose="02010609060101010101" pitchFamily="49" charset="-122"/>
                    <a:cs typeface="Times New Roman" panose="02020603050405020304" pitchFamily="18" charset="0"/>
                  </a:rPr>
                  <a:t>straight wall is curved</a:t>
                </a:r>
                <a:endParaRPr kumimoji="0" lang="zh-CN" altLang="en-US" sz="1600" b="0" i="0" u="none" strike="noStrike" kern="1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73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sz="3200" dirty="0" smtClean="0"/>
              <a:t>Testing  </a:t>
            </a:r>
            <a:r>
              <a:rPr lang="en-US" altLang="zh-CN" sz="1800" dirty="0" smtClean="0"/>
              <a:t>&amp; </a:t>
            </a:r>
            <a:r>
              <a:rPr lang="en-US" altLang="zh-CN" sz="3200" dirty="0" smtClean="0"/>
              <a:t> Results</a:t>
            </a:r>
            <a:endParaRPr lang="zh-CN" altLang="en-US" sz="3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564498" y="1811392"/>
            <a:ext cx="4481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mapping (without route planner)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37823" y="1791100"/>
            <a:ext cx="132819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Test 2: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23" y="2548718"/>
            <a:ext cx="3433871" cy="16529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43" y="4201699"/>
            <a:ext cx="3808479" cy="22701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5109" r="6570"/>
          <a:stretch/>
        </p:blipFill>
        <p:spPr>
          <a:xfrm>
            <a:off x="6168787" y="2722400"/>
            <a:ext cx="4954137" cy="385862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217140" y="3995852"/>
            <a:ext cx="3168806" cy="2233500"/>
            <a:chOff x="1286454" y="1066800"/>
            <a:chExt cx="3075996" cy="2168014"/>
          </a:xfrm>
        </p:grpSpPr>
        <p:grpSp>
          <p:nvGrpSpPr>
            <p:cNvPr id="25" name="组合 24"/>
            <p:cNvGrpSpPr/>
            <p:nvPr/>
          </p:nvGrpSpPr>
          <p:grpSpPr>
            <a:xfrm>
              <a:off x="1352550" y="1066800"/>
              <a:ext cx="3009900" cy="1047750"/>
              <a:chOff x="1352550" y="1352550"/>
              <a:chExt cx="3009900" cy="1047750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5975" y="1924050"/>
                <a:ext cx="64770" cy="64770"/>
              </a:xfrm>
              <a:prstGeom prst="rect">
                <a:avLst/>
              </a:prstGeom>
              <a:noFill/>
            </p:spPr>
          </p:pic>
          <p:sp>
            <p:nvSpPr>
              <p:cNvPr id="33" name="矩形 32"/>
              <p:cNvSpPr/>
              <p:nvPr/>
            </p:nvSpPr>
            <p:spPr>
              <a:xfrm>
                <a:off x="1352550" y="1352550"/>
                <a:ext cx="3009900" cy="1047750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</a:endParaRPr>
              </a:p>
            </p:txBody>
          </p:sp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6075" y="1914525"/>
                <a:ext cx="64770" cy="64770"/>
              </a:xfrm>
              <a:prstGeom prst="rect">
                <a:avLst/>
              </a:prstGeom>
              <a:noFill/>
            </p:spPr>
          </p:pic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4750" y="1914525"/>
                <a:ext cx="64770" cy="64770"/>
              </a:xfrm>
              <a:prstGeom prst="rect">
                <a:avLst/>
              </a:prstGeom>
              <a:noFill/>
            </p:spPr>
          </p:pic>
        </p:grpSp>
        <p:sp>
          <p:nvSpPr>
            <p:cNvPr id="26" name="椭圆 25"/>
            <p:cNvSpPr/>
            <p:nvPr/>
          </p:nvSpPr>
          <p:spPr>
            <a:xfrm rot="18046748">
              <a:off x="3467100" y="2400300"/>
              <a:ext cx="1368397" cy="300632"/>
            </a:xfrm>
            <a:prstGeom prst="ellipse">
              <a:avLst/>
            </a:prstGeom>
            <a:solidFill>
              <a:sysClr val="window" lastClr="FFFFFF">
                <a:lumMod val="65000"/>
                <a:alpha val="64000"/>
              </a:sys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mbria" panose="02040503050406030204"/>
                <a:ea typeface="黑体" panose="02010609060101010101" pitchFamily="49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rot="3282609">
              <a:off x="876300" y="2305050"/>
              <a:ext cx="1236345" cy="416037"/>
            </a:xfrm>
            <a:prstGeom prst="ellipse">
              <a:avLst/>
            </a:prstGeom>
            <a:solidFill>
              <a:sysClr val="window" lastClr="FFFFFF">
                <a:lumMod val="65000"/>
                <a:alpha val="64000"/>
              </a:sys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mbria" panose="02040503050406030204"/>
                <a:ea typeface="黑体" panose="02010609060101010101" pitchFamily="49" charset="-122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 flipV="1">
              <a:off x="1866901" y="2705100"/>
              <a:ext cx="456928" cy="14732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直接箭头连接符 28"/>
            <p:cNvCxnSpPr/>
            <p:nvPr/>
          </p:nvCxnSpPr>
          <p:spPr>
            <a:xfrm flipV="1">
              <a:off x="3319101" y="2695576"/>
              <a:ext cx="509949" cy="15684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文本框 676"/>
            <p:cNvSpPr txBox="1"/>
            <p:nvPr/>
          </p:nvSpPr>
          <p:spPr>
            <a:xfrm>
              <a:off x="2323829" y="2609849"/>
              <a:ext cx="1000125" cy="52793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  <a:cs typeface="Times New Roman" panose="02020603050405020304" pitchFamily="18" charset="0"/>
                </a:rPr>
                <a:t>ridiculous points</a:t>
              </a:r>
              <a:endParaRPr kumimoji="0" lang="zh-CN" altLang="en-US" sz="1400" b="0" i="0" u="none" strike="noStrike" kern="1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76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“google self driving car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809" y="1491290"/>
            <a:ext cx="3771376" cy="2514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34" y="1646204"/>
            <a:ext cx="757379" cy="642531"/>
          </a:xfrm>
          <a:prstGeom prst="rect">
            <a:avLst/>
          </a:prstGeom>
        </p:spPr>
      </p:pic>
      <p:pic>
        <p:nvPicPr>
          <p:cNvPr id="1032" name="Picture 8" descr="“mi robot”的图片搜索结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9" r="6370"/>
          <a:stretch/>
        </p:blipFill>
        <p:spPr bwMode="auto">
          <a:xfrm>
            <a:off x="2386786" y="3938222"/>
            <a:ext cx="4320054" cy="25980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“mars rover”的图片搜索结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22" y="3938222"/>
            <a:ext cx="3760527" cy="2587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5" name="椭圆 4"/>
          <p:cNvSpPr/>
          <p:nvPr/>
        </p:nvSpPr>
        <p:spPr>
          <a:xfrm>
            <a:off x="5231711" y="3260526"/>
            <a:ext cx="2719571" cy="1501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Navigation</a:t>
            </a:r>
            <a:endParaRPr lang="zh-CN" altLang="en-US" sz="2800" b="1" dirty="0">
              <a:solidFill>
                <a:schemeClr val="accent1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42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sz="3200" dirty="0" smtClean="0"/>
              <a:t>Testing  </a:t>
            </a:r>
            <a:r>
              <a:rPr lang="en-US" altLang="zh-CN" sz="1800" dirty="0" smtClean="0"/>
              <a:t>&amp; </a:t>
            </a:r>
            <a:r>
              <a:rPr lang="en-US" altLang="zh-CN" sz="3200" dirty="0" smtClean="0"/>
              <a:t> Results</a:t>
            </a:r>
            <a:endParaRPr lang="zh-CN" altLang="en-US" sz="3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037823" y="1791100"/>
            <a:ext cx="132819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Test 3: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61551" y="1811392"/>
            <a:ext cx="4481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mapping (with route planner)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23" y="2905880"/>
            <a:ext cx="4155721" cy="31421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144" t="4999" r="4624" b="4665"/>
          <a:stretch/>
        </p:blipFill>
        <p:spPr>
          <a:xfrm>
            <a:off x="6714698" y="2770496"/>
            <a:ext cx="3944203" cy="342558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099477" y="3067244"/>
            <a:ext cx="2995947" cy="3021710"/>
            <a:chOff x="457901" y="371778"/>
            <a:chExt cx="2235156" cy="2254605"/>
          </a:xfrm>
        </p:grpSpPr>
        <p:grpSp>
          <p:nvGrpSpPr>
            <p:cNvPr id="11" name="组合 10"/>
            <p:cNvGrpSpPr/>
            <p:nvPr/>
          </p:nvGrpSpPr>
          <p:grpSpPr>
            <a:xfrm>
              <a:off x="661884" y="371778"/>
              <a:ext cx="1781646" cy="1994905"/>
              <a:chOff x="695325" y="390525"/>
              <a:chExt cx="1871663" cy="2095500"/>
            </a:xfrm>
          </p:grpSpPr>
          <p:sp>
            <p:nvSpPr>
              <p:cNvPr id="25" name="任意多边形 24"/>
              <p:cNvSpPr/>
              <p:nvPr/>
            </p:nvSpPr>
            <p:spPr>
              <a:xfrm>
                <a:off x="695325" y="390525"/>
                <a:ext cx="1871663" cy="2095500"/>
              </a:xfrm>
              <a:custGeom>
                <a:avLst/>
                <a:gdLst>
                  <a:gd name="connsiteX0" fmla="*/ 609600 w 1871663"/>
                  <a:gd name="connsiteY0" fmla="*/ 171450 h 2095500"/>
                  <a:gd name="connsiteX1" fmla="*/ 823913 w 1871663"/>
                  <a:gd name="connsiteY1" fmla="*/ 1285875 h 2095500"/>
                  <a:gd name="connsiteX2" fmla="*/ 0 w 1871663"/>
                  <a:gd name="connsiteY2" fmla="*/ 1438275 h 2095500"/>
                  <a:gd name="connsiteX3" fmla="*/ 128588 w 1871663"/>
                  <a:gd name="connsiteY3" fmla="*/ 2095500 h 2095500"/>
                  <a:gd name="connsiteX4" fmla="*/ 1871663 w 1871663"/>
                  <a:gd name="connsiteY4" fmla="*/ 1757363 h 2095500"/>
                  <a:gd name="connsiteX5" fmla="*/ 1524000 w 1871663"/>
                  <a:gd name="connsiteY5" fmla="*/ 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1663" h="2095500">
                    <a:moveTo>
                      <a:pt x="609600" y="171450"/>
                    </a:moveTo>
                    <a:lnTo>
                      <a:pt x="823913" y="1285875"/>
                    </a:lnTo>
                    <a:lnTo>
                      <a:pt x="0" y="1438275"/>
                    </a:lnTo>
                    <a:lnTo>
                      <a:pt x="128588" y="2095500"/>
                    </a:lnTo>
                    <a:lnTo>
                      <a:pt x="1871663" y="1757363"/>
                    </a:lnTo>
                    <a:lnTo>
                      <a:pt x="1524000" y="0"/>
                    </a:lnTo>
                  </a:path>
                </a:pathLst>
              </a:cu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162050" y="2047875"/>
                <a:ext cx="59373" cy="66899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1209675" y="942975"/>
                <a:ext cx="880741" cy="1144402"/>
              </a:xfrm>
              <a:custGeom>
                <a:avLst/>
                <a:gdLst>
                  <a:gd name="connsiteX0" fmla="*/ 0 w 880741"/>
                  <a:gd name="connsiteY0" fmla="*/ 1144402 h 1144402"/>
                  <a:gd name="connsiteX1" fmla="*/ 364638 w 880741"/>
                  <a:gd name="connsiteY1" fmla="*/ 992937 h 1144402"/>
                  <a:gd name="connsiteX2" fmla="*/ 622690 w 880741"/>
                  <a:gd name="connsiteY2" fmla="*/ 718056 h 1144402"/>
                  <a:gd name="connsiteX3" fmla="*/ 701227 w 880741"/>
                  <a:gd name="connsiteY3" fmla="*/ 460005 h 1144402"/>
                  <a:gd name="connsiteX4" fmla="*/ 774155 w 880741"/>
                  <a:gd name="connsiteY4" fmla="*/ 258052 h 1144402"/>
                  <a:gd name="connsiteX5" fmla="*/ 880741 w 880741"/>
                  <a:gd name="connsiteY5" fmla="*/ 0 h 114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0741" h="1144402">
                    <a:moveTo>
                      <a:pt x="0" y="1144402"/>
                    </a:moveTo>
                    <a:cubicBezTo>
                      <a:pt x="130428" y="1104198"/>
                      <a:pt x="260856" y="1063995"/>
                      <a:pt x="364638" y="992937"/>
                    </a:cubicBezTo>
                    <a:cubicBezTo>
                      <a:pt x="468420" y="921879"/>
                      <a:pt x="566592" y="806878"/>
                      <a:pt x="622690" y="718056"/>
                    </a:cubicBezTo>
                    <a:cubicBezTo>
                      <a:pt x="678788" y="629234"/>
                      <a:pt x="675983" y="536672"/>
                      <a:pt x="701227" y="460005"/>
                    </a:cubicBezTo>
                    <a:cubicBezTo>
                      <a:pt x="726471" y="383338"/>
                      <a:pt x="744236" y="334719"/>
                      <a:pt x="774155" y="258052"/>
                    </a:cubicBezTo>
                    <a:cubicBezTo>
                      <a:pt x="804074" y="181385"/>
                      <a:pt x="851757" y="935"/>
                      <a:pt x="880741" y="0"/>
                    </a:cubicBez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ysDot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533525" y="1895475"/>
                <a:ext cx="59373" cy="66899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790700" y="1628775"/>
                <a:ext cx="59373" cy="66899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866900" y="1362075"/>
                <a:ext cx="59373" cy="66899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943100" y="1162050"/>
                <a:ext cx="59373" cy="66899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047875" y="904875"/>
                <a:ext cx="59373" cy="66899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mbria" panose="02040503050406030204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2" name="椭圆 11"/>
            <p:cNvSpPr/>
            <p:nvPr/>
          </p:nvSpPr>
          <p:spPr>
            <a:xfrm rot="3282609">
              <a:off x="1228725" y="1419225"/>
              <a:ext cx="400473" cy="389083"/>
            </a:xfrm>
            <a:prstGeom prst="ellipse">
              <a:avLst/>
            </a:prstGeom>
            <a:solidFill>
              <a:sysClr val="window" lastClr="FFFFFF">
                <a:lumMod val="65000"/>
                <a:alpha val="64000"/>
              </a:sys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mbria" panose="02040503050406030204"/>
                <a:ea typeface="黑体" panose="02010609060101010101" pitchFamily="49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8797179">
              <a:off x="1962150" y="1895475"/>
              <a:ext cx="1097394" cy="364421"/>
            </a:xfrm>
            <a:prstGeom prst="ellipse">
              <a:avLst/>
            </a:prstGeom>
            <a:solidFill>
              <a:sysClr val="window" lastClr="FFFFFF">
                <a:lumMod val="65000"/>
                <a:alpha val="64000"/>
              </a:sys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mbria" panose="02040503050406030204"/>
                <a:ea typeface="黑体" panose="02010609060101010101" pitchFamily="49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18797179">
              <a:off x="219075" y="1466850"/>
              <a:ext cx="835252" cy="357599"/>
            </a:xfrm>
            <a:prstGeom prst="ellipse">
              <a:avLst/>
            </a:prstGeom>
            <a:solidFill>
              <a:sysClr val="window" lastClr="FFFFFF">
                <a:lumMod val="65000"/>
                <a:alpha val="64000"/>
              </a:sys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mbria" panose="02040503050406030204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69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sz="3200" dirty="0" smtClean="0"/>
              <a:t>Testing  </a:t>
            </a:r>
            <a:r>
              <a:rPr lang="en-US" altLang="zh-CN" sz="1800" dirty="0" smtClean="0"/>
              <a:t>&amp; </a:t>
            </a:r>
            <a:r>
              <a:rPr lang="en-US" altLang="zh-CN" sz="3200" dirty="0" smtClean="0"/>
              <a:t> Results</a:t>
            </a:r>
            <a:endParaRPr lang="zh-CN" altLang="en-US" sz="3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037823" y="1791100"/>
            <a:ext cx="132819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Test 3: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61551" y="1811392"/>
            <a:ext cx="4481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mapping (with route planner)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9096" y="3929069"/>
            <a:ext cx="614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pPr algn="l"/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</a:t>
            </a:r>
            <a:r>
              <a:rPr lang="en-GB" altLang="zh-CN" sz="2000" b="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://</a:t>
            </a:r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youtu.be/nB8XvEBVgZQ</a:t>
            </a:r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66725" y="3528959"/>
            <a:ext cx="4481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pPr algn="l"/>
            <a:r>
              <a:rPr lang="en-US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Video: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9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sz="3200" dirty="0" smtClean="0"/>
              <a:t>Conclusion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3171904" y="1869994"/>
            <a:ext cx="214200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Strength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71904" y="4342236"/>
            <a:ext cx="2140425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Weakness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5901" y="1869994"/>
            <a:ext cx="4416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Low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Simple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Real time map display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55901" y="4342236"/>
            <a:ext cx="4416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Imperfect at corners</a:t>
            </a: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Imperfect at straight walls</a:t>
            </a: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Relatively slow </a:t>
            </a:r>
          </a:p>
        </p:txBody>
      </p:sp>
    </p:spTree>
    <p:extLst>
      <p:ext uri="{BB962C8B-B14F-4D97-AF65-F5344CB8AC3E}">
        <p14:creationId xmlns:p14="http://schemas.microsoft.com/office/powerpoint/2010/main" val="7321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sz="3200" dirty="0" smtClean="0"/>
              <a:t>Conclusion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4918817" y="1910937"/>
            <a:ext cx="214200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Improvements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“lidar sensor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295" y="2787806"/>
            <a:ext cx="2791609" cy="284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“occupancy grid map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044" y="3036372"/>
            <a:ext cx="2568210" cy="235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94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sz="3200" dirty="0" smtClean="0"/>
              <a:t>Conclusion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4576298" y="1908609"/>
            <a:ext cx="265903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dirty="0"/>
              <a:t>Introduction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576298" y="2795379"/>
            <a:ext cx="265903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dirty="0"/>
              <a:t>Ideas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576298" y="3682149"/>
            <a:ext cx="265903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dirty="0"/>
              <a:t>Design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576297" y="4568919"/>
            <a:ext cx="265903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576297" y="5455689"/>
            <a:ext cx="2659039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altLang="zh-CN" dirty="0"/>
              <a:t>Testing  &amp;  Results</a:t>
            </a:r>
            <a:endParaRPr lang="zh-CN" altLang="en-US" dirty="0"/>
          </a:p>
        </p:txBody>
      </p:sp>
      <p:cxnSp>
        <p:nvCxnSpPr>
          <p:cNvPr id="3" name="直接箭头连接符 2"/>
          <p:cNvCxnSpPr/>
          <p:nvPr/>
        </p:nvCxnSpPr>
        <p:spPr>
          <a:xfrm>
            <a:off x="5895833" y="2363311"/>
            <a:ext cx="0" cy="36624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895833" y="3261315"/>
            <a:ext cx="0" cy="36624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895833" y="4148085"/>
            <a:ext cx="0" cy="36624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895833" y="5021207"/>
            <a:ext cx="0" cy="36624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22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“google self driving car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809" y="1491290"/>
            <a:ext cx="3771376" cy="2514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34" y="1646204"/>
            <a:ext cx="757379" cy="642531"/>
          </a:xfrm>
          <a:prstGeom prst="rect">
            <a:avLst/>
          </a:prstGeom>
        </p:spPr>
      </p:pic>
      <p:pic>
        <p:nvPicPr>
          <p:cNvPr id="1032" name="Picture 8" descr="“mi robot”的图片搜索结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9" r="6370"/>
          <a:stretch/>
        </p:blipFill>
        <p:spPr bwMode="auto">
          <a:xfrm>
            <a:off x="2386786" y="3938222"/>
            <a:ext cx="4320054" cy="25980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“mars rover”的图片搜索结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22" y="3938222"/>
            <a:ext cx="3760527" cy="2587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/>
              <a:t>Introduction</a:t>
            </a:r>
            <a:endParaRPr lang="zh-CN" altLang="en-US" sz="3200" dirty="0"/>
          </a:p>
        </p:txBody>
      </p:sp>
      <p:sp>
        <p:nvSpPr>
          <p:cNvPr id="5" name="椭圆 4"/>
          <p:cNvSpPr/>
          <p:nvPr/>
        </p:nvSpPr>
        <p:spPr>
          <a:xfrm>
            <a:off x="5231711" y="3260526"/>
            <a:ext cx="2719571" cy="15010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Mapping</a:t>
            </a:r>
          </a:p>
          <a:p>
            <a:pPr algn="ctr"/>
            <a:r>
              <a:rPr lang="en-US" altLang="zh-CN" sz="16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&amp;</a:t>
            </a:r>
          </a:p>
          <a:p>
            <a:pPr algn="ctr"/>
            <a:r>
              <a:rPr lang="en-US" altLang="zh-CN" sz="2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Garamond" panose="02020404030301010803" pitchFamily="18" charset="0"/>
              </a:rPr>
              <a:t>Localizing</a:t>
            </a:r>
            <a:endParaRPr lang="zh-CN" altLang="en-US" sz="2400" b="1" dirty="0">
              <a:solidFill>
                <a:schemeClr val="accent2">
                  <a:lumMod val="20000"/>
                  <a:lumOff val="8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0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 smtClean="0"/>
              <a:t>Aims  </a:t>
            </a:r>
            <a:r>
              <a:rPr lang="en-GB" altLang="zh-CN" sz="1800" dirty="0" smtClean="0"/>
              <a:t>&amp; </a:t>
            </a:r>
            <a:r>
              <a:rPr lang="en-GB" altLang="zh-CN" sz="3200" dirty="0" smtClean="0"/>
              <a:t> Objectives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2315759" y="1897290"/>
            <a:ext cx="214200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Aims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15759" y="3086639"/>
            <a:ext cx="2140425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Objectives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63529" y="1897290"/>
            <a:ext cx="441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Indoor autonomous mapping vehicle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3528" y="3086639"/>
            <a:ext cx="52631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Do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relevant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research</a:t>
            </a:r>
          </a:p>
          <a:p>
            <a:pPr marL="457200" indent="-457200">
              <a:buAutoNum type="arabicPeriod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L="457200" indent="-457200">
              <a:buAutoNum type="arabicPeriod" startAt="2"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Construct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robotic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platform</a:t>
            </a:r>
          </a:p>
          <a:p>
            <a:pPr marL="457200" indent="-457200">
              <a:buAutoNum type="arabicPeriod" startAt="2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L="457200" indent="-457200">
              <a:buAutoNum type="arabicPeriod" startAt="3"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Integrated sensors on the platform</a:t>
            </a:r>
          </a:p>
          <a:p>
            <a:pPr marL="457200" indent="-457200">
              <a:buAutoNum type="arabicPeriod" startAt="3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L="457200" indent="-457200">
              <a:buAutoNum type="arabicPeriod" startAt="4"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Develop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mapping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algorithm</a:t>
            </a:r>
          </a:p>
          <a:p>
            <a:pPr marL="457200" indent="-457200">
              <a:buAutoNum type="arabicPeriod" startAt="4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  <a:p>
            <a:pPr marL="457200" indent="-457200">
              <a:buAutoNum type="arabicPeriod" startAt="5"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[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Advanced] Integrate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Raspberry Pi to the system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for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more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advanced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tasks</a:t>
            </a:r>
          </a:p>
          <a:p>
            <a:pPr marL="457200" indent="-457200">
              <a:buAutoNum type="arabicPeriod" startAt="5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 smtClean="0"/>
              <a:t>Ideas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23" y="2718049"/>
            <a:ext cx="8585579" cy="36774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97699" y="1892681"/>
            <a:ext cx="279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Tracking Walls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19973" y="1892681"/>
            <a:ext cx="1732567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Method 1: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2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 smtClean="0"/>
              <a:t>Ideas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3652540" y="1892681"/>
            <a:ext cx="3673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Scanning Obstacles (Spinning)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19973" y="1892681"/>
            <a:ext cx="1732567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Method 2: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73" y="2756848"/>
            <a:ext cx="5320894" cy="37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6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74" y="2748071"/>
            <a:ext cx="8793520" cy="37372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 smtClean="0"/>
              <a:t>Ideas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919973" y="1892681"/>
            <a:ext cx="1732567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Method 2: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52540" y="1892681"/>
            <a:ext cx="3673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Scanning Obstacles (Spinning)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 smtClean="0"/>
              <a:t>Ideas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3596845" y="1892681"/>
            <a:ext cx="3434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Scanning Obstacles (Radar)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19973" y="1892681"/>
            <a:ext cx="1732567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Method 3: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84" y="2989371"/>
            <a:ext cx="8079598" cy="34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491655"/>
            <a:ext cx="531390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3200" dirty="0" smtClean="0"/>
              <a:t>Design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3325073" y="1595157"/>
            <a:ext cx="3977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Creating a Global coordinate system</a:t>
            </a:r>
            <a:endParaRPr lang="zh-CN" altLang="en-U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96879" y="1595157"/>
            <a:ext cx="1328194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chemeClr val="bg1">
                    <a:lumMod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 altLang="zh-CN" sz="2000" dirty="0" smtClean="0">
                <a:solidFill>
                  <a:schemeClr val="bg1">
                    <a:lumMod val="95000"/>
                  </a:schemeClr>
                </a:solidFill>
              </a:rPr>
              <a:t>Step 1: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34" y="2088107"/>
            <a:ext cx="5209225" cy="47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2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4046</TotalTime>
  <Words>223</Words>
  <Application>Microsoft Office PowerPoint</Application>
  <PresentationFormat>宽屏</PresentationFormat>
  <Paragraphs>96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黑体</vt:lpstr>
      <vt:lpstr>宋体</vt:lpstr>
      <vt:lpstr>Arial</vt:lpstr>
      <vt:lpstr>Calibri</vt:lpstr>
      <vt:lpstr>Calibri Light</vt:lpstr>
      <vt:lpstr>Cambria</vt:lpstr>
      <vt:lpstr>Garamond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luke</dc:creator>
  <cp:lastModifiedBy>Lu luke</cp:lastModifiedBy>
  <cp:revision>121</cp:revision>
  <dcterms:created xsi:type="dcterms:W3CDTF">2018-05-22T23:24:04Z</dcterms:created>
  <dcterms:modified xsi:type="dcterms:W3CDTF">2019-07-15T04:43:17Z</dcterms:modified>
</cp:coreProperties>
</file>